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9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8" r:id="rId11"/>
    <p:sldId id="269" r:id="rId12"/>
    <p:sldId id="270" r:id="rId13"/>
    <p:sldId id="271" r:id="rId14"/>
    <p:sldId id="272" r:id="rId15"/>
    <p:sldId id="266" r:id="rId16"/>
    <p:sldId id="267" r:id="rId17"/>
    <p:sldId id="264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57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3F0488-206A-4953-A0E2-F9D2E0E7DDA6}" type="datetimeFigureOut">
              <a:rPr lang="en-US" smtClean="0"/>
              <a:pPr/>
              <a:t>8/22/2013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1B6919-6FFE-44C3-8AA0-9F6921698A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2136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164C5-CC7A-4A15-A042-6067BB584A57}" type="datetimeFigureOut">
              <a:rPr lang="en-US" smtClean="0"/>
              <a:pPr/>
              <a:t>8/22/2013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D06A6-2704-4BEB-B576-DC7671E180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164C5-CC7A-4A15-A042-6067BB584A57}" type="datetimeFigureOut">
              <a:rPr lang="en-US" smtClean="0"/>
              <a:pPr/>
              <a:t>8/22/2013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D06A6-2704-4BEB-B576-DC7671E180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164C5-CC7A-4A15-A042-6067BB584A57}" type="datetimeFigureOut">
              <a:rPr lang="en-US" smtClean="0"/>
              <a:pPr/>
              <a:t>8/22/2013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D06A6-2704-4BEB-B576-DC7671E180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164C5-CC7A-4A15-A042-6067BB584A57}" type="datetimeFigureOut">
              <a:rPr lang="en-US" smtClean="0"/>
              <a:pPr/>
              <a:t>8/22/2013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D06A6-2704-4BEB-B576-DC7671E180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164C5-CC7A-4A15-A042-6067BB584A57}" type="datetimeFigureOut">
              <a:rPr lang="en-US" smtClean="0"/>
              <a:pPr/>
              <a:t>8/22/2013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D06A6-2704-4BEB-B576-DC7671E180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164C5-CC7A-4A15-A042-6067BB584A57}" type="datetimeFigureOut">
              <a:rPr lang="en-US" smtClean="0"/>
              <a:pPr/>
              <a:t>8/22/2013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D06A6-2704-4BEB-B576-DC7671E180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164C5-CC7A-4A15-A042-6067BB584A57}" type="datetimeFigureOut">
              <a:rPr lang="en-US" smtClean="0"/>
              <a:pPr/>
              <a:t>8/22/2013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D06A6-2704-4BEB-B576-DC7671E180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164C5-CC7A-4A15-A042-6067BB584A57}" type="datetimeFigureOut">
              <a:rPr lang="en-US" smtClean="0"/>
              <a:pPr/>
              <a:t>8/22/2013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D06A6-2704-4BEB-B576-DC7671E180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164C5-CC7A-4A15-A042-6067BB584A57}" type="datetimeFigureOut">
              <a:rPr lang="en-US" smtClean="0"/>
              <a:pPr/>
              <a:t>8/22/2013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D06A6-2704-4BEB-B576-DC7671E180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164C5-CC7A-4A15-A042-6067BB584A57}" type="datetimeFigureOut">
              <a:rPr lang="en-US" smtClean="0"/>
              <a:pPr/>
              <a:t>8/22/2013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D06A6-2704-4BEB-B576-DC7671E180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164C5-CC7A-4A15-A042-6067BB584A57}" type="datetimeFigureOut">
              <a:rPr lang="en-US" smtClean="0"/>
              <a:pPr/>
              <a:t>8/22/2013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D06A6-2704-4BEB-B576-DC7671E180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1164C5-CC7A-4A15-A042-6067BB584A57}" type="datetimeFigureOut">
              <a:rPr lang="en-US" smtClean="0"/>
              <a:pPr/>
              <a:t>8/22/2013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9D06A6-2704-4BEB-B576-DC7671E180D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ouse.jpg"/>
          <p:cNvPicPr>
            <a:picLocks noChangeAspect="1"/>
          </p:cNvPicPr>
          <p:nvPr/>
        </p:nvPicPr>
        <p:blipFill>
          <a:blip r:embed="rId2" cstate="print">
            <a:lum bright="30000" contrast="-30000"/>
          </a:blip>
          <a:stretch>
            <a:fillRect/>
          </a:stretch>
        </p:blipFill>
        <p:spPr>
          <a:xfrm>
            <a:off x="3368040" y="34799"/>
            <a:ext cx="6309360" cy="6670801"/>
          </a:xfrm>
          <a:prstGeom prst="rect">
            <a:avLst/>
          </a:prstGeom>
          <a:effectLst>
            <a:softEdge rad="317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1"/>
            <a:ext cx="7772400" cy="1371599"/>
          </a:xfrm>
        </p:spPr>
        <p:txBody>
          <a:bodyPr anchor="t">
            <a:normAutofit/>
          </a:bodyPr>
          <a:lstStyle/>
          <a:p>
            <a:pPr algn="l"/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1828800"/>
            <a:ext cx="7848600" cy="46482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chemeClr val="tx1"/>
                </a:solidFill>
                <a:latin typeface="Franklin Gothic Demi" pitchFamily="34" charset="0"/>
              </a:rPr>
              <a:t>BILLS RELATED TO </a:t>
            </a:r>
          </a:p>
          <a:p>
            <a:r>
              <a:rPr lang="en-US" sz="4000" smtClean="0">
                <a:solidFill>
                  <a:schemeClr val="tx1"/>
                </a:solidFill>
                <a:latin typeface="Franklin Gothic Demi" pitchFamily="34" charset="0"/>
              </a:rPr>
              <a:t>PROPERTY OWNERS ASSOCIATIONS</a:t>
            </a:r>
            <a:endParaRPr lang="en-US" sz="4000" dirty="0" smtClean="0">
              <a:solidFill>
                <a:schemeClr val="tx1"/>
              </a:solidFill>
              <a:latin typeface="Franklin Gothic Demi" pitchFamily="34" charset="0"/>
            </a:endParaRPr>
          </a:p>
          <a:p>
            <a:r>
              <a:rPr lang="en-US" sz="4000" dirty="0" smtClean="0">
                <a:solidFill>
                  <a:schemeClr val="tx1"/>
                </a:solidFill>
                <a:latin typeface="Franklin Gothic Demi" pitchFamily="34" charset="0"/>
              </a:rPr>
              <a:t>AND</a:t>
            </a:r>
          </a:p>
          <a:p>
            <a:r>
              <a:rPr lang="en-US" sz="4000" dirty="0" smtClean="0">
                <a:solidFill>
                  <a:schemeClr val="tx1"/>
                </a:solidFill>
                <a:latin typeface="Franklin Gothic Demi" pitchFamily="34" charset="0"/>
              </a:rPr>
              <a:t>LANDLORD AND TENANT</a:t>
            </a:r>
            <a:endParaRPr lang="en-US" sz="4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ouse.jpg"/>
          <p:cNvPicPr>
            <a:picLocks noChangeAspect="1"/>
          </p:cNvPicPr>
          <p:nvPr/>
        </p:nvPicPr>
        <p:blipFill>
          <a:blip r:embed="rId2" cstate="print">
            <a:lum bright="30000" contrast="-30000"/>
          </a:blip>
          <a:stretch>
            <a:fillRect/>
          </a:stretch>
        </p:blipFill>
        <p:spPr>
          <a:xfrm>
            <a:off x="3368040" y="34799"/>
            <a:ext cx="6309360" cy="6670801"/>
          </a:xfrm>
          <a:prstGeom prst="rect">
            <a:avLst/>
          </a:prstGeom>
          <a:effectLst>
            <a:softEdge rad="317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1"/>
            <a:ext cx="7772400" cy="1371599"/>
          </a:xfrm>
        </p:spPr>
        <p:txBody>
          <a:bodyPr anchor="t">
            <a:normAutofit fontScale="90000"/>
          </a:bodyPr>
          <a:lstStyle/>
          <a:p>
            <a:pPr algn="l"/>
            <a:r>
              <a:rPr lang="en-US" sz="2400" dirty="0" smtClean="0">
                <a:latin typeface="Franklin Gothic Demi" pitchFamily="34" charset="0"/>
              </a:rPr>
              <a:t>SB 0630   Related to Obligations of Landlord</a:t>
            </a:r>
            <a:br>
              <a:rPr lang="en-US" sz="2400" dirty="0" smtClean="0">
                <a:latin typeface="Franklin Gothic Demi" pitchFamily="34" charset="0"/>
              </a:rPr>
            </a:br>
            <a:r>
              <a:rPr lang="en-US" sz="2400" dirty="0" smtClean="0">
                <a:latin typeface="Franklin Gothic Demi" pitchFamily="34" charset="0"/>
              </a:rPr>
              <a:t>Effective:  1-1-2014</a:t>
            </a:r>
            <a:br>
              <a:rPr lang="en-US" sz="2400" dirty="0" smtClean="0">
                <a:latin typeface="Franklin Gothic Demi" pitchFamily="34" charset="0"/>
              </a:rPr>
            </a:br>
            <a:r>
              <a:rPr lang="en-US" sz="2400" dirty="0" smtClean="0">
                <a:latin typeface="Franklin Gothic Demi" pitchFamily="34" charset="0"/>
              </a:rPr>
              <a:t>PP 92.024</a:t>
            </a:r>
            <a:br>
              <a:rPr lang="en-US" sz="2400" dirty="0" smtClean="0">
                <a:latin typeface="Franklin Gothic Demi" pitchFamily="34" charset="0"/>
              </a:rPr>
            </a:br>
            <a:r>
              <a:rPr lang="en-US" sz="2400" dirty="0" smtClean="0">
                <a:latin typeface="Franklin Gothic Demi" pitchFamily="34" charset="0"/>
              </a:rPr>
              <a:t>Applies to lease effective on or after 1-1-2014</a:t>
            </a:r>
            <a:br>
              <a:rPr lang="en-US" sz="2400" dirty="0" smtClean="0">
                <a:latin typeface="Franklin Gothic Demi" pitchFamily="34" charset="0"/>
              </a:rPr>
            </a:b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1676400"/>
            <a:ext cx="8305800" cy="4800600"/>
          </a:xfrm>
        </p:spPr>
        <p:txBody>
          <a:bodyPr>
            <a:normAutofit/>
          </a:bodyPr>
          <a:lstStyle/>
          <a:p>
            <a:pPr algn="l"/>
            <a:endParaRPr lang="en-US" sz="2400" dirty="0" smtClean="0">
              <a:solidFill>
                <a:schemeClr val="tx1"/>
              </a:solidFill>
              <a:latin typeface="Franklin Gothic Demi" pitchFamily="34" charset="0"/>
            </a:endParaRP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Franklin Gothic Demi" pitchFamily="34" charset="0"/>
              </a:rPr>
              <a:t>Landlord must provide at least 1 copy of lease to at least 1 tenant not later than 3</a:t>
            </a:r>
            <a:r>
              <a:rPr lang="en-US" sz="2400" baseline="30000" dirty="0" smtClean="0">
                <a:solidFill>
                  <a:schemeClr val="tx1"/>
                </a:solidFill>
                <a:latin typeface="Franklin Gothic Demi" pitchFamily="34" charset="0"/>
              </a:rPr>
              <a:t>rd</a:t>
            </a:r>
            <a:r>
              <a:rPr lang="en-US" sz="2400" dirty="0" smtClean="0">
                <a:solidFill>
                  <a:schemeClr val="tx1"/>
                </a:solidFill>
                <a:latin typeface="Franklin Gothic Demi" pitchFamily="34" charset="0"/>
              </a:rPr>
              <a:t> business day after lease signed</a:t>
            </a:r>
          </a:p>
          <a:p>
            <a:pPr algn="l"/>
            <a:endParaRPr lang="en-US" sz="2400" dirty="0" smtClean="0">
              <a:solidFill>
                <a:schemeClr val="tx1"/>
              </a:solidFill>
              <a:latin typeface="Franklin Gothic Demi" pitchFamily="34" charset="0"/>
            </a:endParaRP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Franklin Gothic Demi" pitchFamily="34" charset="0"/>
              </a:rPr>
              <a:t>Landlord must provide tenant who did not receive a copy of lease with a copy not later than the 3</a:t>
            </a:r>
            <a:r>
              <a:rPr lang="en-US" sz="2400" baseline="30000" dirty="0" smtClean="0">
                <a:solidFill>
                  <a:schemeClr val="tx1"/>
                </a:solidFill>
                <a:latin typeface="Franklin Gothic Demi" pitchFamily="34" charset="0"/>
              </a:rPr>
              <a:t>rd</a:t>
            </a:r>
            <a:r>
              <a:rPr lang="en-US" sz="2400" dirty="0" smtClean="0">
                <a:solidFill>
                  <a:schemeClr val="tx1"/>
                </a:solidFill>
                <a:latin typeface="Franklin Gothic Demi" pitchFamily="34" charset="0"/>
              </a:rPr>
              <a:t> business day after a written request is received</a:t>
            </a:r>
          </a:p>
          <a:p>
            <a:pPr algn="l"/>
            <a:endParaRPr lang="en-US" sz="2400" dirty="0" smtClean="0">
              <a:solidFill>
                <a:schemeClr val="tx1"/>
              </a:solidFill>
              <a:latin typeface="Franklin Gothic Demi" pitchFamily="34" charset="0"/>
            </a:endParaRP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Franklin Gothic Demi" pitchFamily="34" charset="0"/>
              </a:rPr>
              <a:t>In an action to enforce a lease, other than for nonpayment of rent, a tenant may seek an abatement until the landlord provides the tenant a complete copy of the lease</a:t>
            </a:r>
          </a:p>
          <a:p>
            <a:pPr algn="l"/>
            <a:endParaRPr lang="en-US" sz="2400" dirty="0" smtClean="0">
              <a:solidFill>
                <a:schemeClr val="tx1"/>
              </a:solidFill>
              <a:latin typeface="Franklin Gothic Demi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ouse.jpg"/>
          <p:cNvPicPr>
            <a:picLocks noChangeAspect="1"/>
          </p:cNvPicPr>
          <p:nvPr/>
        </p:nvPicPr>
        <p:blipFill>
          <a:blip r:embed="rId2" cstate="print">
            <a:lum bright="30000" contrast="-30000"/>
          </a:blip>
          <a:stretch>
            <a:fillRect/>
          </a:stretch>
        </p:blipFill>
        <p:spPr>
          <a:xfrm>
            <a:off x="3368040" y="34799"/>
            <a:ext cx="6309360" cy="6670801"/>
          </a:xfrm>
          <a:prstGeom prst="rect">
            <a:avLst/>
          </a:prstGeom>
          <a:effectLst>
            <a:softEdge rad="317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1"/>
            <a:ext cx="7772400" cy="1371599"/>
          </a:xfrm>
        </p:spPr>
        <p:txBody>
          <a:bodyPr anchor="t">
            <a:normAutofit fontScale="90000"/>
          </a:bodyPr>
          <a:lstStyle/>
          <a:p>
            <a:pPr algn="l"/>
            <a:r>
              <a:rPr lang="en-US" sz="2400" dirty="0" smtClean="0">
                <a:latin typeface="Franklin Gothic Demi" pitchFamily="34" charset="0"/>
              </a:rPr>
              <a:t>SB 0946   Termination of Lease by Victim of Sexual Offense</a:t>
            </a:r>
            <a:br>
              <a:rPr lang="en-US" sz="2400" dirty="0" smtClean="0">
                <a:latin typeface="Franklin Gothic Demi" pitchFamily="34" charset="0"/>
              </a:rPr>
            </a:br>
            <a:r>
              <a:rPr lang="en-US" sz="2400" dirty="0" smtClean="0">
                <a:latin typeface="Franklin Gothic Demi" pitchFamily="34" charset="0"/>
              </a:rPr>
              <a:t>	      or Stalking</a:t>
            </a:r>
            <a:br>
              <a:rPr lang="en-US" sz="2400" dirty="0" smtClean="0">
                <a:latin typeface="Franklin Gothic Demi" pitchFamily="34" charset="0"/>
              </a:rPr>
            </a:br>
            <a:r>
              <a:rPr lang="en-US" sz="2400" dirty="0" smtClean="0">
                <a:latin typeface="Franklin Gothic Demi" pitchFamily="34" charset="0"/>
              </a:rPr>
              <a:t>Effective:  1-1-2014</a:t>
            </a:r>
            <a:br>
              <a:rPr lang="en-US" sz="2400" dirty="0" smtClean="0">
                <a:latin typeface="Franklin Gothic Demi" pitchFamily="34" charset="0"/>
              </a:rPr>
            </a:br>
            <a:r>
              <a:rPr lang="en-US" sz="2400" dirty="0" smtClean="0">
                <a:latin typeface="Franklin Gothic Demi" pitchFamily="34" charset="0"/>
              </a:rPr>
              <a:t>PP 92.016</a:t>
            </a:r>
            <a:br>
              <a:rPr lang="en-US" sz="2400" dirty="0" smtClean="0">
                <a:latin typeface="Franklin Gothic Demi" pitchFamily="34" charset="0"/>
              </a:rPr>
            </a:br>
            <a:r>
              <a:rPr lang="en-US" sz="2400" dirty="0" smtClean="0">
                <a:latin typeface="Franklin Gothic Demi" pitchFamily="34" charset="0"/>
              </a:rPr>
              <a:t/>
            </a:r>
            <a:br>
              <a:rPr lang="en-US" sz="2400" dirty="0" smtClean="0">
                <a:latin typeface="Franklin Gothic Demi" pitchFamily="34" charset="0"/>
              </a:rPr>
            </a:b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1905000"/>
            <a:ext cx="8305800" cy="4572000"/>
          </a:xfrm>
        </p:spPr>
        <p:txBody>
          <a:bodyPr>
            <a:normAutofit/>
          </a:bodyPr>
          <a:lstStyle/>
          <a:p>
            <a:pPr algn="l"/>
            <a:r>
              <a:rPr lang="en-US" sz="2400" dirty="0" smtClean="0">
                <a:solidFill>
                  <a:schemeClr val="tx1"/>
                </a:solidFill>
                <a:latin typeface="Franklin Gothic Demi" pitchFamily="34" charset="0"/>
              </a:rPr>
              <a:t>A tenant who is a victim, or the parent or guardian of a victim, is allowed to terminate the tenant’s rights and obligations under a lease, vacate a dwelling, and avoid liability for future rent if various offenses take place during the preceding 6-month period, on the premises, or at any dwelling on the premises, and if the tenant provides sufficient documentation of the offense or protective order;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Franklin Gothic Demi" pitchFamily="34" charset="0"/>
              </a:rPr>
              <a:t>Applies to:  assault, aggravated sexual assault, continuous sexual abuse of a child, </a:t>
            </a:r>
            <a:r>
              <a:rPr lang="en-US" sz="2400" u="sng" dirty="0" smtClean="0">
                <a:solidFill>
                  <a:schemeClr val="tx1"/>
                </a:solidFill>
                <a:latin typeface="Franklin Gothic Demi" pitchFamily="34" charset="0"/>
              </a:rPr>
              <a:t>indecency with a child, or sexual performance by a child, and stalking</a:t>
            </a:r>
            <a:endParaRPr lang="en-US" sz="2400" dirty="0" smtClean="0">
              <a:solidFill>
                <a:schemeClr val="tx1"/>
              </a:solidFill>
              <a:latin typeface="Franklin Gothic Demi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ouse.jpg"/>
          <p:cNvPicPr>
            <a:picLocks noChangeAspect="1"/>
          </p:cNvPicPr>
          <p:nvPr/>
        </p:nvPicPr>
        <p:blipFill>
          <a:blip r:embed="rId2" cstate="print">
            <a:lum bright="30000" contrast="-30000"/>
          </a:blip>
          <a:stretch>
            <a:fillRect/>
          </a:stretch>
        </p:blipFill>
        <p:spPr>
          <a:xfrm>
            <a:off x="3368040" y="34799"/>
            <a:ext cx="6309360" cy="6670801"/>
          </a:xfrm>
          <a:prstGeom prst="rect">
            <a:avLst/>
          </a:prstGeom>
          <a:effectLst>
            <a:softEdge rad="317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1"/>
            <a:ext cx="7772400" cy="1371599"/>
          </a:xfrm>
        </p:spPr>
        <p:txBody>
          <a:bodyPr anchor="t">
            <a:normAutofit fontScale="90000"/>
          </a:bodyPr>
          <a:lstStyle/>
          <a:p>
            <a:pPr algn="l"/>
            <a:r>
              <a:rPr lang="en-US" sz="2400" dirty="0" smtClean="0">
                <a:latin typeface="Franklin Gothic Demi" pitchFamily="34" charset="0"/>
              </a:rPr>
              <a:t>SB 1120   Lease Obligation Following Natural Disaster</a:t>
            </a:r>
            <a:br>
              <a:rPr lang="en-US" sz="2400" dirty="0" smtClean="0">
                <a:latin typeface="Franklin Gothic Demi" pitchFamily="34" charset="0"/>
              </a:rPr>
            </a:br>
            <a:r>
              <a:rPr lang="en-US" sz="2400" dirty="0" smtClean="0">
                <a:latin typeface="Franklin Gothic Demi" pitchFamily="34" charset="0"/>
              </a:rPr>
              <a:t>Effective:  1-1-2014</a:t>
            </a:r>
            <a:br>
              <a:rPr lang="en-US" sz="2400" dirty="0" smtClean="0">
                <a:latin typeface="Franklin Gothic Demi" pitchFamily="34" charset="0"/>
              </a:rPr>
            </a:br>
            <a:r>
              <a:rPr lang="en-US" sz="2400" dirty="0" smtClean="0">
                <a:latin typeface="Franklin Gothic Demi" pitchFamily="34" charset="0"/>
              </a:rPr>
              <a:t>PP 92.016</a:t>
            </a:r>
            <a:br>
              <a:rPr lang="en-US" sz="2400" dirty="0" smtClean="0">
                <a:latin typeface="Franklin Gothic Demi" pitchFamily="34" charset="0"/>
              </a:rPr>
            </a:br>
            <a:r>
              <a:rPr lang="en-US" sz="2400" dirty="0" smtClean="0">
                <a:latin typeface="Franklin Gothic Demi" pitchFamily="34" charset="0"/>
              </a:rPr>
              <a:t>Applies to lease executed or renewed on or after 1-1-2014</a:t>
            </a:r>
            <a:br>
              <a:rPr lang="en-US" sz="2400" dirty="0" smtClean="0">
                <a:latin typeface="Franklin Gothic Demi" pitchFamily="34" charset="0"/>
              </a:rPr>
            </a:b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1905000"/>
            <a:ext cx="8305800" cy="4572000"/>
          </a:xfrm>
        </p:spPr>
        <p:txBody>
          <a:bodyPr>
            <a:normAutofit/>
          </a:bodyPr>
          <a:lstStyle/>
          <a:p>
            <a:pPr algn="l"/>
            <a:endParaRPr lang="en-US" sz="2400" dirty="0" smtClean="0">
              <a:solidFill>
                <a:schemeClr val="tx1"/>
              </a:solidFill>
              <a:latin typeface="Franklin Gothic Demi" pitchFamily="34" charset="0"/>
            </a:endParaRPr>
          </a:p>
          <a:p>
            <a:pPr algn="l"/>
            <a:r>
              <a:rPr lang="en-US" sz="2400" smtClean="0">
                <a:solidFill>
                  <a:schemeClr val="tx1"/>
                </a:solidFill>
                <a:latin typeface="Franklin Gothic Demi" pitchFamily="34" charset="0"/>
              </a:rPr>
              <a:t>Landlord who, following a natural disaster, </a:t>
            </a:r>
            <a:r>
              <a:rPr lang="en-US" sz="2400" dirty="0" smtClean="0">
                <a:solidFill>
                  <a:schemeClr val="tx1"/>
                </a:solidFill>
                <a:latin typeface="Franklin Gothic Demi" pitchFamily="34" charset="0"/>
              </a:rPr>
              <a:t>allows a tenant to move to another rental unit owned </a:t>
            </a:r>
            <a:r>
              <a:rPr lang="en-US" sz="2400" smtClean="0">
                <a:solidFill>
                  <a:schemeClr val="tx1"/>
                </a:solidFill>
                <a:latin typeface="Franklin Gothic Demi" pitchFamily="34" charset="0"/>
              </a:rPr>
              <a:t>by landlord, </a:t>
            </a:r>
            <a:r>
              <a:rPr lang="en-US" sz="2400" dirty="0" smtClean="0">
                <a:solidFill>
                  <a:schemeClr val="tx1"/>
                </a:solidFill>
                <a:latin typeface="Franklin Gothic Demi" pitchFamily="34" charset="0"/>
              </a:rPr>
              <a:t>is prohibited from requiring a tenant to execute a lease for a term longer than the term remaining on the tenant’s lease on the date premises were rendered unusable as a result of natural disaster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ouse.jpg"/>
          <p:cNvPicPr>
            <a:picLocks noChangeAspect="1"/>
          </p:cNvPicPr>
          <p:nvPr/>
        </p:nvPicPr>
        <p:blipFill>
          <a:blip r:embed="rId2" cstate="print">
            <a:lum bright="30000" contrast="-30000"/>
          </a:blip>
          <a:stretch>
            <a:fillRect/>
          </a:stretch>
        </p:blipFill>
        <p:spPr>
          <a:xfrm>
            <a:off x="3368040" y="34799"/>
            <a:ext cx="6309360" cy="6670801"/>
          </a:xfrm>
          <a:prstGeom prst="rect">
            <a:avLst/>
          </a:prstGeom>
          <a:effectLst>
            <a:softEdge rad="317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1"/>
            <a:ext cx="7772400" cy="1371599"/>
          </a:xfrm>
        </p:spPr>
        <p:txBody>
          <a:bodyPr anchor="t">
            <a:normAutofit fontScale="90000"/>
          </a:bodyPr>
          <a:lstStyle/>
          <a:p>
            <a:pPr algn="l"/>
            <a:r>
              <a:rPr lang="en-US" sz="2400" dirty="0" smtClean="0">
                <a:latin typeface="Franklin Gothic Demi" pitchFamily="34" charset="0"/>
              </a:rPr>
              <a:t>HB 1086	Interruption of Electric Service</a:t>
            </a:r>
            <a:br>
              <a:rPr lang="en-US" sz="2400" dirty="0" smtClean="0">
                <a:latin typeface="Franklin Gothic Demi" pitchFamily="34" charset="0"/>
              </a:rPr>
            </a:br>
            <a:r>
              <a:rPr lang="en-US" sz="2400" dirty="0" smtClean="0">
                <a:latin typeface="Franklin Gothic Demi" pitchFamily="34" charset="0"/>
              </a:rPr>
              <a:t>Effective:  9-1-2013</a:t>
            </a:r>
            <a:br>
              <a:rPr lang="en-US" sz="2400" dirty="0" smtClean="0">
                <a:latin typeface="Franklin Gothic Demi" pitchFamily="34" charset="0"/>
              </a:rPr>
            </a:br>
            <a:r>
              <a:rPr lang="en-US" sz="2400" dirty="0" smtClean="0">
                <a:latin typeface="Franklin Gothic Demi" pitchFamily="34" charset="0"/>
              </a:rPr>
              <a:t>PP 92.008</a:t>
            </a:r>
            <a:br>
              <a:rPr lang="en-US" sz="2400" dirty="0" smtClean="0">
                <a:latin typeface="Franklin Gothic Demi" pitchFamily="34" charset="0"/>
              </a:rPr>
            </a:br>
            <a:r>
              <a:rPr lang="en-US" sz="2400" dirty="0" smtClean="0">
                <a:latin typeface="Franklin Gothic Demi" pitchFamily="34" charset="0"/>
              </a:rPr>
              <a:t>Applies to electric bill delinquent on or after 9-1-2013</a:t>
            </a:r>
            <a:br>
              <a:rPr lang="en-US" sz="2400" dirty="0" smtClean="0">
                <a:latin typeface="Franklin Gothic Demi" pitchFamily="34" charset="0"/>
              </a:rPr>
            </a:b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1905000"/>
            <a:ext cx="8305800" cy="4572000"/>
          </a:xfrm>
        </p:spPr>
        <p:txBody>
          <a:bodyPr>
            <a:normAutofit/>
          </a:bodyPr>
          <a:lstStyle/>
          <a:p>
            <a:pPr algn="l"/>
            <a:r>
              <a:rPr lang="en-US" sz="2400" dirty="0" smtClean="0">
                <a:solidFill>
                  <a:schemeClr val="tx1"/>
                </a:solidFill>
                <a:latin typeface="Franklin Gothic Demi" pitchFamily="34" charset="0"/>
              </a:rPr>
              <a:t>Allows landlords who </a:t>
            </a:r>
            <a:r>
              <a:rPr lang="en-US" sz="2400" dirty="0" err="1" smtClean="0">
                <a:solidFill>
                  <a:schemeClr val="tx1"/>
                </a:solidFill>
                <a:latin typeface="Franklin Gothic Demi" pitchFamily="34" charset="0"/>
              </a:rPr>
              <a:t>submeter</a:t>
            </a:r>
            <a:r>
              <a:rPr lang="en-US" sz="2400" dirty="0" smtClean="0">
                <a:solidFill>
                  <a:schemeClr val="tx1"/>
                </a:solidFill>
                <a:latin typeface="Franklin Gothic Demi" pitchFamily="34" charset="0"/>
              </a:rPr>
              <a:t> electricity to interrupt electric service for nonpayment of a bill if:</a:t>
            </a:r>
          </a:p>
          <a:p>
            <a:pPr marL="339725" indent="-339725" algn="l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Franklin Gothic Demi" pitchFamily="34" charset="0"/>
              </a:rPr>
              <a:t>Right to interrupt service is included in lease</a:t>
            </a:r>
          </a:p>
          <a:p>
            <a:pPr marL="339725" indent="-339725" algn="l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Franklin Gothic Demi" pitchFamily="34" charset="0"/>
              </a:rPr>
              <a:t>Bill is not paid on or before 12</a:t>
            </a:r>
            <a:r>
              <a:rPr lang="en-US" sz="2400" baseline="30000" dirty="0" smtClean="0">
                <a:solidFill>
                  <a:schemeClr val="tx1"/>
                </a:solidFill>
                <a:latin typeface="Franklin Gothic Demi" pitchFamily="34" charset="0"/>
              </a:rPr>
              <a:t>th</a:t>
            </a:r>
            <a:r>
              <a:rPr lang="en-US" sz="2400" dirty="0" smtClean="0">
                <a:solidFill>
                  <a:schemeClr val="tx1"/>
                </a:solidFill>
                <a:latin typeface="Franklin Gothic Demi" pitchFamily="34" charset="0"/>
              </a:rPr>
              <a:t> day after issued</a:t>
            </a:r>
          </a:p>
          <a:p>
            <a:pPr marL="339725" indent="-339725" algn="l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Franklin Gothic Demi" pitchFamily="34" charset="0"/>
              </a:rPr>
              <a:t>Advance written notice of interruption is delivered by mail or personally </a:t>
            </a:r>
          </a:p>
          <a:p>
            <a:pPr marL="339725" indent="-339725" algn="l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Franklin Gothic Demi" pitchFamily="34" charset="0"/>
              </a:rPr>
              <a:t>At time service interrupted, landlord delivers notice</a:t>
            </a:r>
          </a:p>
          <a:p>
            <a:pPr marL="339725" indent="-339725" algn="l"/>
            <a:r>
              <a:rPr lang="en-US" sz="2400" dirty="0" smtClean="0">
                <a:solidFill>
                  <a:schemeClr val="tx1"/>
                </a:solidFill>
                <a:latin typeface="Franklin Gothic Demi" pitchFamily="34" charset="0"/>
              </a:rPr>
              <a:t>Landlord must be available to collect payment</a:t>
            </a:r>
          </a:p>
          <a:p>
            <a:pPr marL="339725" indent="-339725" algn="l"/>
            <a:r>
              <a:rPr lang="en-US" sz="2400" dirty="0" smtClean="0">
                <a:solidFill>
                  <a:schemeClr val="tx1"/>
                </a:solidFill>
                <a:latin typeface="Franklin Gothic Demi" pitchFamily="34" charset="0"/>
              </a:rPr>
              <a:t>Cannot interrupt during extreme weather</a:t>
            </a:r>
          </a:p>
          <a:p>
            <a:pPr marL="339725" indent="-339725" algn="l"/>
            <a:r>
              <a:rPr lang="en-US" sz="2400" dirty="0" smtClean="0">
                <a:solidFill>
                  <a:schemeClr val="tx1"/>
                </a:solidFill>
                <a:latin typeface="Franklin Gothic Demi" pitchFamily="34" charset="0"/>
              </a:rPr>
              <a:t>Reconnect within 2 hours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ouse.jpg"/>
          <p:cNvPicPr>
            <a:picLocks noChangeAspect="1"/>
          </p:cNvPicPr>
          <p:nvPr/>
        </p:nvPicPr>
        <p:blipFill>
          <a:blip r:embed="rId2" cstate="print">
            <a:lum bright="30000" contrast="-30000"/>
          </a:blip>
          <a:stretch>
            <a:fillRect/>
          </a:stretch>
        </p:blipFill>
        <p:spPr>
          <a:xfrm>
            <a:off x="3368040" y="34799"/>
            <a:ext cx="6309360" cy="6670801"/>
          </a:xfrm>
          <a:prstGeom prst="rect">
            <a:avLst/>
          </a:prstGeom>
          <a:effectLst>
            <a:softEdge rad="317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1"/>
            <a:ext cx="7772400" cy="1752599"/>
          </a:xfrm>
        </p:spPr>
        <p:txBody>
          <a:bodyPr anchor="t">
            <a:normAutofit fontScale="90000"/>
          </a:bodyPr>
          <a:lstStyle/>
          <a:p>
            <a:pPr algn="l"/>
            <a:r>
              <a:rPr lang="en-US" sz="2400" dirty="0" smtClean="0">
                <a:latin typeface="Franklin Gothic Demi" pitchFamily="34" charset="0"/>
              </a:rPr>
              <a:t>HB 1772	Disconnection of utility service</a:t>
            </a:r>
            <a:br>
              <a:rPr lang="en-US" sz="2400" dirty="0" smtClean="0">
                <a:latin typeface="Franklin Gothic Demi" pitchFamily="34" charset="0"/>
              </a:rPr>
            </a:br>
            <a:r>
              <a:rPr lang="en-US" sz="2400" dirty="0" smtClean="0">
                <a:latin typeface="Franklin Gothic Demi" pitchFamily="34" charset="0"/>
              </a:rPr>
              <a:t>Effective:  1-1-2014</a:t>
            </a:r>
            <a:br>
              <a:rPr lang="en-US" sz="2400" dirty="0" smtClean="0">
                <a:latin typeface="Franklin Gothic Demi" pitchFamily="34" charset="0"/>
              </a:rPr>
            </a:br>
            <a:r>
              <a:rPr lang="en-US" sz="2400" dirty="0" smtClean="0">
                <a:latin typeface="Franklin Gothic Demi" pitchFamily="34" charset="0"/>
              </a:rPr>
              <a:t>PP 92.302</a:t>
            </a:r>
            <a:br>
              <a:rPr lang="en-US" sz="2400" dirty="0" smtClean="0">
                <a:latin typeface="Franklin Gothic Demi" pitchFamily="34" charset="0"/>
              </a:rPr>
            </a:br>
            <a:r>
              <a:rPr lang="en-US" sz="2400" dirty="0" smtClean="0">
                <a:latin typeface="Franklin Gothic Demi" pitchFamily="34" charset="0"/>
              </a:rPr>
              <a:t>Applies to disconnection for nonpayment  for billing period that begins on or after 9-1-2013</a:t>
            </a:r>
            <a:br>
              <a:rPr lang="en-US" sz="2400" dirty="0" smtClean="0">
                <a:latin typeface="Franklin Gothic Demi" pitchFamily="34" charset="0"/>
              </a:rPr>
            </a:b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2209800"/>
            <a:ext cx="8305800" cy="4267200"/>
          </a:xfrm>
        </p:spPr>
        <p:txBody>
          <a:bodyPr>
            <a:normAutofit/>
          </a:bodyPr>
          <a:lstStyle/>
          <a:p>
            <a:pPr algn="l"/>
            <a:r>
              <a:rPr lang="en-US" sz="2400" dirty="0" smtClean="0">
                <a:solidFill>
                  <a:schemeClr val="tx1"/>
                </a:solidFill>
                <a:latin typeface="Franklin Gothic Demi" pitchFamily="34" charset="0"/>
              </a:rPr>
              <a:t>Landlord must provide notice of service disconnection to each tenant not later than the 5</a:t>
            </a:r>
            <a:r>
              <a:rPr lang="en-US" sz="2400" baseline="30000" dirty="0" smtClean="0">
                <a:solidFill>
                  <a:schemeClr val="tx1"/>
                </a:solidFill>
                <a:latin typeface="Franklin Gothic Demi" pitchFamily="34" charset="0"/>
              </a:rPr>
              <a:t>th</a:t>
            </a:r>
            <a:r>
              <a:rPr lang="en-US" sz="2400" dirty="0" smtClean="0">
                <a:solidFill>
                  <a:schemeClr val="tx1"/>
                </a:solidFill>
                <a:latin typeface="Franklin Gothic Demi" pitchFamily="34" charset="0"/>
              </a:rPr>
              <a:t> day after the utility notifies landlord of the intended disconnection</a:t>
            </a:r>
          </a:p>
          <a:p>
            <a:pPr algn="l"/>
            <a:endParaRPr lang="en-US" sz="2400" dirty="0" smtClean="0">
              <a:solidFill>
                <a:schemeClr val="tx1"/>
              </a:solidFill>
              <a:latin typeface="Franklin Gothic Demi" pitchFamily="34" charset="0"/>
            </a:endParaRP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Franklin Gothic Demi" pitchFamily="34" charset="0"/>
              </a:rPr>
              <a:t>Tenant may:</a:t>
            </a:r>
          </a:p>
          <a:p>
            <a:pPr marL="339725" indent="-339725" algn="l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Franklin Gothic Demi" pitchFamily="34" charset="0"/>
              </a:rPr>
              <a:t>pay and deduct amount paid from rent</a:t>
            </a:r>
          </a:p>
          <a:p>
            <a:pPr marL="339725" indent="-339725" algn="l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Franklin Gothic Demi" pitchFamily="34" charset="0"/>
              </a:rPr>
              <a:t>terminate lease and deduct security deposit from rent</a:t>
            </a:r>
          </a:p>
          <a:p>
            <a:pPr marL="339725" indent="-339725" algn="l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Franklin Gothic Demi" pitchFamily="34" charset="0"/>
              </a:rPr>
              <a:t>recover </a:t>
            </a:r>
            <a:r>
              <a:rPr lang="en-US" sz="2400" i="1" dirty="0" smtClean="0">
                <a:solidFill>
                  <a:schemeClr val="tx1"/>
                </a:solidFill>
                <a:latin typeface="Franklin Gothic Demi" pitchFamily="34" charset="0"/>
              </a:rPr>
              <a:t>pro rata </a:t>
            </a:r>
            <a:r>
              <a:rPr lang="en-US" sz="2400" dirty="0" smtClean="0">
                <a:solidFill>
                  <a:schemeClr val="tx1"/>
                </a:solidFill>
                <a:latin typeface="Franklin Gothic Demi" pitchFamily="34" charset="0"/>
              </a:rPr>
              <a:t>refund of advance rent</a:t>
            </a:r>
          </a:p>
          <a:p>
            <a:pPr marL="339725" indent="-339725" algn="l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Franklin Gothic Demi" pitchFamily="34" charset="0"/>
              </a:rPr>
              <a:t>recover actual damages, court costs, and attorney’s fees</a:t>
            </a:r>
          </a:p>
          <a:p>
            <a:pPr algn="l"/>
            <a:endParaRPr lang="en-US" sz="2400" dirty="0" smtClean="0">
              <a:solidFill>
                <a:schemeClr val="tx1"/>
              </a:solidFill>
              <a:latin typeface="Franklin Gothic Demi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ouse.jpg"/>
          <p:cNvPicPr>
            <a:picLocks noChangeAspect="1"/>
          </p:cNvPicPr>
          <p:nvPr/>
        </p:nvPicPr>
        <p:blipFill>
          <a:blip r:embed="rId2" cstate="print">
            <a:lum bright="30000" contrast="-30000"/>
          </a:blip>
          <a:stretch>
            <a:fillRect/>
          </a:stretch>
        </p:blipFill>
        <p:spPr>
          <a:xfrm>
            <a:off x="3368040" y="34799"/>
            <a:ext cx="6309360" cy="6670801"/>
          </a:xfrm>
          <a:prstGeom prst="rect">
            <a:avLst/>
          </a:prstGeom>
          <a:effectLst>
            <a:softEdge rad="317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1"/>
            <a:ext cx="7772400" cy="1371599"/>
          </a:xfrm>
        </p:spPr>
        <p:txBody>
          <a:bodyPr anchor="t">
            <a:normAutofit/>
          </a:bodyPr>
          <a:lstStyle/>
          <a:p>
            <a:pPr algn="l"/>
            <a:r>
              <a:rPr lang="en-US" sz="2400" dirty="0" smtClean="0">
                <a:latin typeface="Franklin Gothic Demi" pitchFamily="34" charset="0"/>
              </a:rPr>
              <a:t>HB 0680   Display of Flags</a:t>
            </a:r>
            <a:br>
              <a:rPr lang="en-US" sz="2400" dirty="0" smtClean="0">
                <a:latin typeface="Franklin Gothic Demi" pitchFamily="34" charset="0"/>
              </a:rPr>
            </a:br>
            <a:r>
              <a:rPr lang="en-US" sz="2400" dirty="0" smtClean="0">
                <a:latin typeface="Franklin Gothic Demi" pitchFamily="34" charset="0"/>
              </a:rPr>
              <a:t>Effective:  6-14-2013</a:t>
            </a:r>
            <a:br>
              <a:rPr lang="en-US" sz="2400" dirty="0" smtClean="0">
                <a:latin typeface="Franklin Gothic Demi" pitchFamily="34" charset="0"/>
              </a:rPr>
            </a:br>
            <a:r>
              <a:rPr lang="en-US" sz="2400" dirty="0" smtClean="0">
                <a:latin typeface="Franklin Gothic Demi" pitchFamily="34" charset="0"/>
              </a:rPr>
              <a:t>PP 202.001</a:t>
            </a: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1676400"/>
            <a:ext cx="8534400" cy="4800600"/>
          </a:xfrm>
        </p:spPr>
        <p:txBody>
          <a:bodyPr>
            <a:normAutofit/>
          </a:bodyPr>
          <a:lstStyle/>
          <a:p>
            <a:pPr algn="l"/>
            <a:r>
              <a:rPr lang="en-US" sz="2400" dirty="0" smtClean="0">
                <a:solidFill>
                  <a:schemeClr val="tx1"/>
                </a:solidFill>
                <a:latin typeface="Franklin Gothic Demi" pitchFamily="34" charset="0"/>
              </a:rPr>
              <a:t>Property Owners Association may not adopt or enforce a dedicatory instrument that prohibits or restricts an owner from the display of:</a:t>
            </a:r>
          </a:p>
          <a:p>
            <a:pPr marL="339725" indent="-339725" algn="l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Franklin Gothic Demi" pitchFamily="34" charset="0"/>
              </a:rPr>
              <a:t>the U.S. Flag</a:t>
            </a:r>
          </a:p>
          <a:p>
            <a:pPr marL="339725" indent="-339725" algn="l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Franklin Gothic Demi" pitchFamily="34" charset="0"/>
              </a:rPr>
              <a:t>the Texas Flag</a:t>
            </a:r>
          </a:p>
          <a:p>
            <a:pPr marL="339725" indent="-339725" algn="l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Franklin Gothic Demi" pitchFamily="34" charset="0"/>
              </a:rPr>
              <a:t>an official or replica of a flag of any branch of the U.S. Armed Forces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Franklin Gothic Demi" pitchFamily="34" charset="0"/>
              </a:rPr>
              <a:t>POA may regulate size, number, and location of flagpoles</a:t>
            </a:r>
          </a:p>
          <a:p>
            <a:pPr algn="l"/>
            <a:endParaRPr lang="en-US" sz="2000" dirty="0" smtClean="0">
              <a:solidFill>
                <a:schemeClr val="tx1"/>
              </a:solidFill>
              <a:latin typeface="Franklin Gothic Demi" pitchFamily="34" charset="0"/>
            </a:endParaRPr>
          </a:p>
          <a:p>
            <a:pPr algn="l"/>
            <a:r>
              <a:rPr lang="en-US" sz="2000" dirty="0" smtClean="0">
                <a:solidFill>
                  <a:schemeClr val="tx1"/>
                </a:solidFill>
                <a:latin typeface="Franklin Gothic Demi" pitchFamily="34" charset="0"/>
              </a:rPr>
              <a:t>“Front Yard” means a yard within a lot having a front building setback line with a setback of not less than 15 feet extending the full width of the lot between the front lot line and the front building setback line</a:t>
            </a:r>
          </a:p>
          <a:p>
            <a:pPr algn="l"/>
            <a:endParaRPr lang="en-US" sz="2400" dirty="0" smtClean="0">
              <a:solidFill>
                <a:schemeClr val="tx1"/>
              </a:solidFill>
              <a:latin typeface="Franklin Gothic Demi" pitchFamily="34" charset="0"/>
            </a:endParaRPr>
          </a:p>
          <a:p>
            <a:pPr algn="l"/>
            <a:endParaRPr lang="en-US" sz="2400" b="1" dirty="0" smtClean="0">
              <a:solidFill>
                <a:schemeClr val="tx1"/>
              </a:solidFill>
              <a:latin typeface="Franklin Gothic Demi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ouse.jpg"/>
          <p:cNvPicPr>
            <a:picLocks noChangeAspect="1"/>
          </p:cNvPicPr>
          <p:nvPr/>
        </p:nvPicPr>
        <p:blipFill>
          <a:blip r:embed="rId2" cstate="print">
            <a:lum bright="30000" contrast="-30000"/>
          </a:blip>
          <a:stretch>
            <a:fillRect/>
          </a:stretch>
        </p:blipFill>
        <p:spPr>
          <a:xfrm>
            <a:off x="3368040" y="34799"/>
            <a:ext cx="6309360" cy="6670801"/>
          </a:xfrm>
          <a:prstGeom prst="rect">
            <a:avLst/>
          </a:prstGeom>
          <a:effectLst>
            <a:softEdge rad="317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1"/>
            <a:ext cx="7772400" cy="1371599"/>
          </a:xfrm>
        </p:spPr>
        <p:txBody>
          <a:bodyPr anchor="t">
            <a:normAutofit fontScale="90000"/>
          </a:bodyPr>
          <a:lstStyle/>
          <a:p>
            <a:pPr algn="l"/>
            <a:r>
              <a:rPr lang="en-US" sz="2400" dirty="0" smtClean="0">
                <a:latin typeface="Franklin Gothic Demi" pitchFamily="34" charset="0"/>
              </a:rPr>
              <a:t>HB 0035   Regulation of use of lots for residential purposes</a:t>
            </a:r>
            <a:br>
              <a:rPr lang="en-US" sz="2400" dirty="0" smtClean="0">
                <a:latin typeface="Franklin Gothic Demi" pitchFamily="34" charset="0"/>
              </a:rPr>
            </a:br>
            <a:r>
              <a:rPr lang="en-US" sz="2400" dirty="0" smtClean="0">
                <a:latin typeface="Franklin Gothic Demi" pitchFamily="34" charset="0"/>
              </a:rPr>
              <a:t>Effective:  6-14-2013</a:t>
            </a:r>
            <a:br>
              <a:rPr lang="en-US" sz="2400" dirty="0" smtClean="0">
                <a:latin typeface="Franklin Gothic Demi" pitchFamily="34" charset="0"/>
              </a:rPr>
            </a:br>
            <a:r>
              <a:rPr lang="en-US" sz="2400" dirty="0" smtClean="0">
                <a:latin typeface="Franklin Gothic Demi" pitchFamily="34" charset="0"/>
              </a:rPr>
              <a:t>PP 209.015</a:t>
            </a: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1676400"/>
            <a:ext cx="8305800" cy="4800600"/>
          </a:xfrm>
        </p:spPr>
        <p:txBody>
          <a:bodyPr>
            <a:normAutofit/>
          </a:bodyPr>
          <a:lstStyle/>
          <a:p>
            <a:pPr algn="l"/>
            <a:r>
              <a:rPr lang="en-US" sz="2400" dirty="0" smtClean="0">
                <a:solidFill>
                  <a:schemeClr val="tx1"/>
                </a:solidFill>
                <a:latin typeface="Franklin Gothic Demi" pitchFamily="34" charset="0"/>
              </a:rPr>
              <a:t>Property Owners Association may not adopt or enforce a provision in a dedicatory instrument that prohibits or restricts an owner of a lot on which a residence is located from using an adjacent lot for residential purposes</a:t>
            </a:r>
          </a:p>
          <a:p>
            <a:pPr algn="l"/>
            <a:endParaRPr lang="en-US" sz="2400" dirty="0" smtClean="0">
              <a:solidFill>
                <a:schemeClr val="tx1"/>
              </a:solidFill>
              <a:latin typeface="Franklin Gothic Demi" pitchFamily="34" charset="0"/>
            </a:endParaRP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Franklin Gothic Demi" pitchFamily="34" charset="0"/>
              </a:rPr>
              <a:t>Homeowner must seek approval from POA relative to size, location, shielding, and aesthetics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Franklin Gothic Demi" pitchFamily="34" charset="0"/>
              </a:rPr>
              <a:t>Homeowner must include adjacent lot in sales agreement and transfer lot to new owner under same conditions, or restore lot to original condition;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Franklin Gothic Demi" pitchFamily="34" charset="0"/>
              </a:rPr>
              <a:t>Homeowner may sell adjacent lot only for purpose of a new residence</a:t>
            </a:r>
          </a:p>
          <a:p>
            <a:pPr algn="l"/>
            <a:endParaRPr lang="en-US" sz="2400" b="1" dirty="0" smtClean="0">
              <a:solidFill>
                <a:schemeClr val="tx1"/>
              </a:solidFill>
              <a:latin typeface="Franklin Gothic Demi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ouse.jpg"/>
          <p:cNvPicPr>
            <a:picLocks noChangeAspect="1"/>
          </p:cNvPicPr>
          <p:nvPr/>
        </p:nvPicPr>
        <p:blipFill>
          <a:blip r:embed="rId2" cstate="print">
            <a:lum bright="30000" contrast="-30000"/>
          </a:blip>
          <a:stretch>
            <a:fillRect/>
          </a:stretch>
        </p:blipFill>
        <p:spPr>
          <a:xfrm>
            <a:off x="3368040" y="34799"/>
            <a:ext cx="6309360" cy="6670801"/>
          </a:xfrm>
          <a:prstGeom prst="rect">
            <a:avLst/>
          </a:prstGeom>
          <a:effectLst>
            <a:softEdge rad="317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1"/>
            <a:ext cx="7772400" cy="1371599"/>
          </a:xfrm>
        </p:spPr>
        <p:txBody>
          <a:bodyPr anchor="t">
            <a:normAutofit/>
          </a:bodyPr>
          <a:lstStyle/>
          <a:p>
            <a:pPr algn="l"/>
            <a:r>
              <a:rPr lang="en-US" sz="2400" dirty="0" smtClean="0">
                <a:latin typeface="Franklin Gothic Demi" pitchFamily="34" charset="0"/>
              </a:rPr>
              <a:t>SB 0198   Drought resistant landscaping</a:t>
            </a:r>
            <a:br>
              <a:rPr lang="en-US" sz="2400" dirty="0" smtClean="0">
                <a:latin typeface="Franklin Gothic Demi" pitchFamily="34" charset="0"/>
              </a:rPr>
            </a:br>
            <a:r>
              <a:rPr lang="en-US" sz="2400" dirty="0" smtClean="0">
                <a:latin typeface="Franklin Gothic Demi" pitchFamily="34" charset="0"/>
              </a:rPr>
              <a:t>Effective:  9-1-2013</a:t>
            </a:r>
            <a:br>
              <a:rPr lang="en-US" sz="2400" dirty="0" smtClean="0">
                <a:latin typeface="Franklin Gothic Demi" pitchFamily="34" charset="0"/>
              </a:rPr>
            </a:br>
            <a:r>
              <a:rPr lang="en-US" sz="2400" dirty="0" smtClean="0">
                <a:latin typeface="Franklin Gothic Demi" pitchFamily="34" charset="0"/>
              </a:rPr>
              <a:t>PP 202.007</a:t>
            </a: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1676400"/>
            <a:ext cx="8305800" cy="4800600"/>
          </a:xfrm>
        </p:spPr>
        <p:txBody>
          <a:bodyPr>
            <a:normAutofit/>
          </a:bodyPr>
          <a:lstStyle/>
          <a:p>
            <a:pPr algn="l"/>
            <a:r>
              <a:rPr lang="en-US" sz="2400" dirty="0" smtClean="0">
                <a:solidFill>
                  <a:schemeClr val="tx1"/>
                </a:solidFill>
                <a:latin typeface="Franklin Gothic Demi" pitchFamily="34" charset="0"/>
              </a:rPr>
              <a:t>Property Owners Association may not adopt or enforce a provision in a dedicatory instrument that restricts a property owner from using drought-resistant landscaping or water conserving natural turf</a:t>
            </a:r>
          </a:p>
          <a:p>
            <a:pPr algn="l"/>
            <a:endParaRPr lang="en-US" sz="2400" dirty="0" smtClean="0">
              <a:solidFill>
                <a:schemeClr val="tx1"/>
              </a:solidFill>
              <a:latin typeface="Franklin Gothic Demi" pitchFamily="34" charset="0"/>
            </a:endParaRP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Franklin Gothic Demi" pitchFamily="34" charset="0"/>
              </a:rPr>
              <a:t>Homeowner may be required to submit plan for approval from POA</a:t>
            </a:r>
          </a:p>
          <a:p>
            <a:pPr algn="l"/>
            <a:endParaRPr lang="en-US" sz="2400" b="1" dirty="0" smtClean="0">
              <a:solidFill>
                <a:schemeClr val="tx1"/>
              </a:solidFill>
              <a:latin typeface="Franklin Gothic Demi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ouse.jpg"/>
          <p:cNvPicPr>
            <a:picLocks noChangeAspect="1"/>
          </p:cNvPicPr>
          <p:nvPr/>
        </p:nvPicPr>
        <p:blipFill>
          <a:blip r:embed="rId2" cstate="print">
            <a:lum bright="30000" contrast="-30000"/>
          </a:blip>
          <a:stretch>
            <a:fillRect/>
          </a:stretch>
        </p:blipFill>
        <p:spPr>
          <a:xfrm>
            <a:off x="3368040" y="34799"/>
            <a:ext cx="6309360" cy="6670801"/>
          </a:xfrm>
          <a:prstGeom prst="rect">
            <a:avLst/>
          </a:prstGeom>
          <a:effectLst>
            <a:softEdge rad="317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1"/>
            <a:ext cx="7772400" cy="1371599"/>
          </a:xfrm>
        </p:spPr>
        <p:txBody>
          <a:bodyPr anchor="t">
            <a:normAutofit/>
          </a:bodyPr>
          <a:lstStyle/>
          <a:p>
            <a:pPr algn="l"/>
            <a:r>
              <a:rPr lang="en-US" sz="2400" dirty="0" smtClean="0">
                <a:latin typeface="Franklin Gothic Demi" pitchFamily="34" charset="0"/>
              </a:rPr>
              <a:t>HB 3176   Vacancy on Board of Directors of POA Effective:  6-14-2013</a:t>
            </a:r>
            <a:br>
              <a:rPr lang="en-US" sz="2400" dirty="0" smtClean="0">
                <a:latin typeface="Franklin Gothic Demi" pitchFamily="34" charset="0"/>
              </a:rPr>
            </a:br>
            <a:r>
              <a:rPr lang="en-US" sz="2400" dirty="0" smtClean="0">
                <a:latin typeface="Franklin Gothic Demi" pitchFamily="34" charset="0"/>
              </a:rPr>
              <a:t>PP 209.00593</a:t>
            </a: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1676400"/>
            <a:ext cx="8305800" cy="4800600"/>
          </a:xfrm>
        </p:spPr>
        <p:txBody>
          <a:bodyPr>
            <a:normAutofit/>
          </a:bodyPr>
          <a:lstStyle/>
          <a:p>
            <a:pPr algn="l"/>
            <a:endParaRPr lang="en-US" sz="2400" dirty="0" smtClean="0">
              <a:solidFill>
                <a:schemeClr val="tx1"/>
              </a:solidFill>
              <a:latin typeface="Franklin Gothic Demi" pitchFamily="34" charset="0"/>
            </a:endParaRP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Franklin Gothic Demi" pitchFamily="34" charset="0"/>
              </a:rPr>
              <a:t>Property Owners Association may appoint a member to fill any vacant position on the Board of Directors of the POA</a:t>
            </a:r>
          </a:p>
          <a:p>
            <a:pPr algn="l"/>
            <a:endParaRPr lang="en-US" sz="2400" dirty="0" smtClean="0">
              <a:solidFill>
                <a:schemeClr val="tx1"/>
              </a:solidFill>
              <a:latin typeface="Franklin Gothic Demi" pitchFamily="34" charset="0"/>
            </a:endParaRP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Franklin Gothic Demi" pitchFamily="34" charset="0"/>
              </a:rPr>
              <a:t>Member appointed to fill a vacant position serves for the remainder of the unexpired term of the position</a:t>
            </a:r>
          </a:p>
          <a:p>
            <a:pPr algn="l"/>
            <a:endParaRPr lang="en-US" sz="2400" dirty="0" smtClean="0">
              <a:solidFill>
                <a:schemeClr val="tx1"/>
              </a:solidFill>
              <a:latin typeface="Franklin Gothic Demi" pitchFamily="34" charset="0"/>
            </a:endParaRPr>
          </a:p>
          <a:p>
            <a:pPr algn="l"/>
            <a:endParaRPr lang="en-US" sz="2400" b="1" dirty="0" smtClean="0">
              <a:solidFill>
                <a:schemeClr val="tx1"/>
              </a:solidFill>
              <a:latin typeface="Franklin Gothic Demi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ouse.jpg"/>
          <p:cNvPicPr>
            <a:picLocks noChangeAspect="1"/>
          </p:cNvPicPr>
          <p:nvPr/>
        </p:nvPicPr>
        <p:blipFill>
          <a:blip r:embed="rId2" cstate="print">
            <a:lum bright="30000" contrast="-30000"/>
          </a:blip>
          <a:stretch>
            <a:fillRect/>
          </a:stretch>
        </p:blipFill>
        <p:spPr>
          <a:xfrm>
            <a:off x="3368040" y="34799"/>
            <a:ext cx="6309360" cy="6670801"/>
          </a:xfrm>
          <a:prstGeom prst="rect">
            <a:avLst/>
          </a:prstGeom>
          <a:effectLst>
            <a:softEdge rad="317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1"/>
            <a:ext cx="7772400" cy="1371599"/>
          </a:xfrm>
        </p:spPr>
        <p:txBody>
          <a:bodyPr anchor="t">
            <a:normAutofit/>
          </a:bodyPr>
          <a:lstStyle/>
          <a:p>
            <a:pPr algn="l"/>
            <a:r>
              <a:rPr lang="en-US" sz="2400" dirty="0" smtClean="0">
                <a:latin typeface="Franklin Gothic Demi" pitchFamily="34" charset="0"/>
              </a:rPr>
              <a:t>HB 3800   Management Certificates</a:t>
            </a:r>
            <a:br>
              <a:rPr lang="en-US" sz="2400" dirty="0" smtClean="0">
                <a:latin typeface="Franklin Gothic Demi" pitchFamily="34" charset="0"/>
              </a:rPr>
            </a:br>
            <a:r>
              <a:rPr lang="en-US" sz="2400" dirty="0" smtClean="0">
                <a:latin typeface="Franklin Gothic Demi" pitchFamily="34" charset="0"/>
              </a:rPr>
              <a:t>Effective:  9-1-2013</a:t>
            </a:r>
            <a:br>
              <a:rPr lang="en-US" sz="2400" dirty="0" smtClean="0">
                <a:latin typeface="Franklin Gothic Demi" pitchFamily="34" charset="0"/>
              </a:rPr>
            </a:br>
            <a:r>
              <a:rPr lang="en-US" sz="2400" dirty="0" smtClean="0">
                <a:latin typeface="Franklin Gothic Demi" pitchFamily="34" charset="0"/>
              </a:rPr>
              <a:t>PP 209.004</a:t>
            </a: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1676400"/>
            <a:ext cx="8305800" cy="4800600"/>
          </a:xfrm>
        </p:spPr>
        <p:txBody>
          <a:bodyPr>
            <a:normAutofit/>
          </a:bodyPr>
          <a:lstStyle/>
          <a:p>
            <a:pPr algn="l"/>
            <a:endParaRPr lang="en-US" sz="2400" dirty="0" smtClean="0">
              <a:solidFill>
                <a:schemeClr val="tx1"/>
              </a:solidFill>
              <a:latin typeface="Franklin Gothic Demi" pitchFamily="34" charset="0"/>
            </a:endParaRP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Franklin Gothic Demi" pitchFamily="34" charset="0"/>
              </a:rPr>
              <a:t>County clerk is required to record property owners associations management certificates in the real property records and index these documents as a Property Owners Association Management Certificate</a:t>
            </a:r>
          </a:p>
          <a:p>
            <a:pPr algn="l"/>
            <a:endParaRPr lang="en-US" sz="2400" dirty="0" smtClean="0">
              <a:solidFill>
                <a:schemeClr val="tx1"/>
              </a:solidFill>
              <a:latin typeface="Franklin Gothic Demi" pitchFamily="34" charset="0"/>
            </a:endParaRP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Franklin Gothic Demi" pitchFamily="34" charset="0"/>
              </a:rPr>
              <a:t>Each POA is required to file a management certificate not later than 1-1-2014, regardless of whether the POA has previously filed its certificate</a:t>
            </a:r>
          </a:p>
          <a:p>
            <a:pPr algn="l"/>
            <a:endParaRPr lang="en-US" sz="2400" b="1" dirty="0" smtClean="0">
              <a:solidFill>
                <a:schemeClr val="tx1"/>
              </a:solidFill>
              <a:latin typeface="Franklin Gothic Demi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ouse.jpg"/>
          <p:cNvPicPr>
            <a:picLocks noChangeAspect="1"/>
          </p:cNvPicPr>
          <p:nvPr/>
        </p:nvPicPr>
        <p:blipFill>
          <a:blip r:embed="rId2" cstate="print">
            <a:lum bright="30000" contrast="-30000"/>
          </a:blip>
          <a:stretch>
            <a:fillRect/>
          </a:stretch>
        </p:blipFill>
        <p:spPr>
          <a:xfrm>
            <a:off x="3368040" y="34799"/>
            <a:ext cx="6309360" cy="6670801"/>
          </a:xfrm>
          <a:prstGeom prst="rect">
            <a:avLst/>
          </a:prstGeom>
          <a:effectLst>
            <a:softEdge rad="317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1"/>
            <a:ext cx="7772400" cy="1371599"/>
          </a:xfrm>
        </p:spPr>
        <p:txBody>
          <a:bodyPr anchor="t">
            <a:normAutofit fontScale="90000"/>
          </a:bodyPr>
          <a:lstStyle/>
          <a:p>
            <a:pPr algn="l"/>
            <a:r>
              <a:rPr lang="en-US" sz="2400" dirty="0" smtClean="0">
                <a:latin typeface="Franklin Gothic Demi" pitchFamily="34" charset="0"/>
              </a:rPr>
              <a:t>HB 0503   Contracts with POA Board Members</a:t>
            </a:r>
            <a:br>
              <a:rPr lang="en-US" sz="2400" dirty="0" smtClean="0">
                <a:latin typeface="Franklin Gothic Demi" pitchFamily="34" charset="0"/>
              </a:rPr>
            </a:br>
            <a:r>
              <a:rPr lang="en-US" sz="2400" dirty="0" smtClean="0">
                <a:latin typeface="Franklin Gothic Demi" pitchFamily="34" charset="0"/>
              </a:rPr>
              <a:t>Effective:  9-1-2013</a:t>
            </a:r>
            <a:br>
              <a:rPr lang="en-US" sz="2400" dirty="0" smtClean="0">
                <a:latin typeface="Franklin Gothic Demi" pitchFamily="34" charset="0"/>
              </a:rPr>
            </a:br>
            <a:r>
              <a:rPr lang="en-US" sz="2400" dirty="0" smtClean="0">
                <a:latin typeface="Franklin Gothic Demi" pitchFamily="34" charset="0"/>
              </a:rPr>
              <a:t>PP 209.0052</a:t>
            </a:r>
            <a:br>
              <a:rPr lang="en-US" sz="2400" dirty="0" smtClean="0">
                <a:latin typeface="Franklin Gothic Demi" pitchFamily="34" charset="0"/>
              </a:rPr>
            </a:br>
            <a:r>
              <a:rPr lang="en-US" sz="2400" dirty="0" smtClean="0">
                <a:latin typeface="Franklin Gothic Demi" pitchFamily="34" charset="0"/>
              </a:rPr>
              <a:t>Applies to a contract entered into on or after 9-1-2013</a:t>
            </a: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1676400"/>
            <a:ext cx="8305800" cy="4800600"/>
          </a:xfrm>
        </p:spPr>
        <p:txBody>
          <a:bodyPr>
            <a:normAutofit/>
          </a:bodyPr>
          <a:lstStyle/>
          <a:p>
            <a:pPr algn="l">
              <a:spcBef>
                <a:spcPts val="300"/>
              </a:spcBef>
            </a:pPr>
            <a:endParaRPr lang="en-US" sz="2400" dirty="0" smtClean="0">
              <a:solidFill>
                <a:schemeClr val="tx1"/>
              </a:solidFill>
              <a:latin typeface="Franklin Gothic Demi" pitchFamily="34" charset="0"/>
            </a:endParaRPr>
          </a:p>
          <a:p>
            <a:pPr algn="l">
              <a:spcBef>
                <a:spcPts val="300"/>
              </a:spcBef>
            </a:pPr>
            <a:r>
              <a:rPr lang="en-US" sz="2400" dirty="0" smtClean="0">
                <a:solidFill>
                  <a:schemeClr val="tx1"/>
                </a:solidFill>
                <a:latin typeface="Franklin Gothic Demi" pitchFamily="34" charset="0"/>
              </a:rPr>
              <a:t>POA may enter into an enforceable contract with:</a:t>
            </a:r>
          </a:p>
          <a:p>
            <a:pPr marL="339725" indent="-339725" algn="l">
              <a:spcBef>
                <a:spcPts val="300"/>
              </a:spcBef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Franklin Gothic Demi" pitchFamily="34" charset="0"/>
              </a:rPr>
              <a:t>a current governing board member</a:t>
            </a:r>
          </a:p>
          <a:p>
            <a:pPr marL="339725" indent="-339725" algn="l">
              <a:spcBef>
                <a:spcPts val="300"/>
              </a:spcBef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Franklin Gothic Demi" pitchFamily="34" charset="0"/>
              </a:rPr>
              <a:t>a person related to a current board member (3</a:t>
            </a:r>
            <a:r>
              <a:rPr lang="en-US" sz="2400" baseline="30000" dirty="0" smtClean="0">
                <a:solidFill>
                  <a:schemeClr val="tx1"/>
                </a:solidFill>
                <a:latin typeface="Franklin Gothic Demi" pitchFamily="34" charset="0"/>
              </a:rPr>
              <a:t>rd</a:t>
            </a:r>
            <a:r>
              <a:rPr lang="en-US" sz="2400" dirty="0" smtClean="0">
                <a:solidFill>
                  <a:schemeClr val="tx1"/>
                </a:solidFill>
                <a:latin typeface="Franklin Gothic Demi" pitchFamily="34" charset="0"/>
              </a:rPr>
              <a:t> degree by consanguinity or affinity)</a:t>
            </a:r>
          </a:p>
          <a:p>
            <a:pPr marL="339725" indent="-339725" algn="l">
              <a:spcBef>
                <a:spcPts val="300"/>
              </a:spcBef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Franklin Gothic Demi" pitchFamily="34" charset="0"/>
              </a:rPr>
              <a:t>a company in which member has financial interest in at least 51% of profits, or</a:t>
            </a:r>
          </a:p>
          <a:p>
            <a:pPr marL="339725" indent="-339725" algn="l">
              <a:spcBef>
                <a:spcPts val="300"/>
              </a:spcBef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Franklin Gothic Demi" pitchFamily="34" charset="0"/>
              </a:rPr>
              <a:t>a company in which relative has financial interest in at least 51% of profits under certain conditions </a:t>
            </a:r>
          </a:p>
          <a:p>
            <a:pPr algn="l"/>
            <a:endParaRPr lang="en-US" sz="2400" dirty="0" smtClean="0">
              <a:solidFill>
                <a:schemeClr val="tx1"/>
              </a:solidFill>
              <a:latin typeface="Franklin Gothic Demi" pitchFamily="34" charset="0"/>
            </a:endParaRPr>
          </a:p>
          <a:p>
            <a:pPr algn="l"/>
            <a:endParaRPr lang="en-US" sz="2400" b="1" dirty="0" smtClean="0">
              <a:solidFill>
                <a:schemeClr val="tx1"/>
              </a:solidFill>
              <a:latin typeface="Franklin Gothic Demi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ouse.jpg"/>
          <p:cNvPicPr>
            <a:picLocks noChangeAspect="1"/>
          </p:cNvPicPr>
          <p:nvPr/>
        </p:nvPicPr>
        <p:blipFill>
          <a:blip r:embed="rId2" cstate="print">
            <a:lum bright="30000" contrast="-30000"/>
          </a:blip>
          <a:stretch>
            <a:fillRect/>
          </a:stretch>
        </p:blipFill>
        <p:spPr>
          <a:xfrm>
            <a:off x="3368040" y="34799"/>
            <a:ext cx="6309360" cy="6670801"/>
          </a:xfrm>
          <a:prstGeom prst="rect">
            <a:avLst/>
          </a:prstGeom>
          <a:effectLst>
            <a:softEdge rad="317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1"/>
            <a:ext cx="7772400" cy="1371599"/>
          </a:xfrm>
        </p:spPr>
        <p:txBody>
          <a:bodyPr anchor="t">
            <a:normAutofit fontScale="90000"/>
          </a:bodyPr>
          <a:lstStyle/>
          <a:p>
            <a:pPr algn="l"/>
            <a:r>
              <a:rPr lang="en-US" sz="2400" dirty="0" smtClean="0">
                <a:latin typeface="Franklin Gothic Demi" pitchFamily="34" charset="0"/>
              </a:rPr>
              <a:t>HB 0584   Posting Notices of Foreclosure</a:t>
            </a:r>
            <a:br>
              <a:rPr lang="en-US" sz="2400" dirty="0" smtClean="0">
                <a:latin typeface="Franklin Gothic Demi" pitchFamily="34" charset="0"/>
              </a:rPr>
            </a:br>
            <a:r>
              <a:rPr lang="en-US" sz="2400" dirty="0" smtClean="0">
                <a:latin typeface="Franklin Gothic Demi" pitchFamily="34" charset="0"/>
              </a:rPr>
              <a:t>Effective:  9-1-2013</a:t>
            </a:r>
            <a:br>
              <a:rPr lang="en-US" sz="2400" dirty="0" smtClean="0">
                <a:latin typeface="Franklin Gothic Demi" pitchFamily="34" charset="0"/>
              </a:rPr>
            </a:br>
            <a:r>
              <a:rPr lang="en-US" sz="2400" dirty="0" smtClean="0">
                <a:latin typeface="Franklin Gothic Demi" pitchFamily="34" charset="0"/>
              </a:rPr>
              <a:t>PP 51.002</a:t>
            </a:r>
            <a:br>
              <a:rPr lang="en-US" sz="2400" dirty="0" smtClean="0">
                <a:latin typeface="Franklin Gothic Demi" pitchFamily="34" charset="0"/>
              </a:rPr>
            </a:b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1676400"/>
            <a:ext cx="8305800" cy="4800600"/>
          </a:xfrm>
        </p:spPr>
        <p:txBody>
          <a:bodyPr>
            <a:normAutofit/>
          </a:bodyPr>
          <a:lstStyle/>
          <a:p>
            <a:pPr algn="l">
              <a:spcBef>
                <a:spcPts val="300"/>
              </a:spcBef>
            </a:pPr>
            <a:endParaRPr lang="en-US" sz="2400" dirty="0" smtClean="0">
              <a:solidFill>
                <a:schemeClr val="tx1"/>
              </a:solidFill>
              <a:latin typeface="Franklin Gothic Demi" pitchFamily="34" charset="0"/>
            </a:endParaRP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Franklin Gothic Demi" pitchFamily="34" charset="0"/>
              </a:rPr>
              <a:t>Requires a county which maintains a website to post a notice for the sale of real property on the website</a:t>
            </a:r>
          </a:p>
          <a:p>
            <a:pPr algn="l"/>
            <a:endParaRPr lang="en-US" sz="2400" dirty="0" smtClean="0">
              <a:solidFill>
                <a:schemeClr val="tx1"/>
              </a:solidFill>
              <a:latin typeface="Franklin Gothic Demi" pitchFamily="34" charset="0"/>
            </a:endParaRP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Franklin Gothic Demi" pitchFamily="34" charset="0"/>
              </a:rPr>
              <a:t>Posting must be on a page that is publicly available for viewing without charge or registration</a:t>
            </a:r>
          </a:p>
          <a:p>
            <a:pPr algn="l"/>
            <a:endParaRPr lang="en-US" sz="2400" b="1" dirty="0" smtClean="0">
              <a:solidFill>
                <a:schemeClr val="tx1"/>
              </a:solidFill>
              <a:latin typeface="Franklin Gothic Demi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ouse.jpg"/>
          <p:cNvPicPr>
            <a:picLocks noChangeAspect="1"/>
          </p:cNvPicPr>
          <p:nvPr/>
        </p:nvPicPr>
        <p:blipFill>
          <a:blip r:embed="rId2" cstate="print">
            <a:lum bright="30000" contrast="-30000"/>
          </a:blip>
          <a:stretch>
            <a:fillRect/>
          </a:stretch>
        </p:blipFill>
        <p:spPr>
          <a:xfrm>
            <a:off x="3368040" y="34799"/>
            <a:ext cx="6309360" cy="6670801"/>
          </a:xfrm>
          <a:prstGeom prst="rect">
            <a:avLst/>
          </a:prstGeom>
          <a:effectLst>
            <a:softEdge rad="317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1"/>
            <a:ext cx="7772400" cy="1371599"/>
          </a:xfrm>
        </p:spPr>
        <p:txBody>
          <a:bodyPr anchor="t">
            <a:normAutofit fontScale="90000"/>
          </a:bodyPr>
          <a:lstStyle/>
          <a:p>
            <a:pPr algn="l"/>
            <a:r>
              <a:rPr lang="en-US" sz="2400" dirty="0" smtClean="0">
                <a:latin typeface="Franklin Gothic Demi" pitchFamily="34" charset="0"/>
              </a:rPr>
              <a:t>HB 0699   Location of Public Sales of Real Property</a:t>
            </a:r>
            <a:br>
              <a:rPr lang="en-US" sz="2400" dirty="0" smtClean="0">
                <a:latin typeface="Franklin Gothic Demi" pitchFamily="34" charset="0"/>
              </a:rPr>
            </a:br>
            <a:r>
              <a:rPr lang="en-US" sz="2400" dirty="0" smtClean="0">
                <a:latin typeface="Franklin Gothic Demi" pitchFamily="34" charset="0"/>
              </a:rPr>
              <a:t>Effective:  10-1-2013</a:t>
            </a:r>
            <a:br>
              <a:rPr lang="en-US" sz="2400" dirty="0" smtClean="0">
                <a:latin typeface="Franklin Gothic Demi" pitchFamily="34" charset="0"/>
              </a:rPr>
            </a:br>
            <a:r>
              <a:rPr lang="en-US" sz="2400" dirty="0" smtClean="0">
                <a:latin typeface="Franklin Gothic Demi" pitchFamily="34" charset="0"/>
              </a:rPr>
              <a:t>PP 51.002  CV 34.041  TX 34.01</a:t>
            </a:r>
            <a:br>
              <a:rPr lang="en-US" sz="2400" dirty="0" smtClean="0">
                <a:latin typeface="Franklin Gothic Demi" pitchFamily="34" charset="0"/>
              </a:rPr>
            </a:b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1676400"/>
            <a:ext cx="8305800" cy="4800600"/>
          </a:xfrm>
        </p:spPr>
        <p:txBody>
          <a:bodyPr>
            <a:normAutofit/>
          </a:bodyPr>
          <a:lstStyle/>
          <a:p>
            <a:pPr algn="l"/>
            <a:r>
              <a:rPr lang="en-US" sz="2400" dirty="0" smtClean="0">
                <a:solidFill>
                  <a:schemeClr val="tx1"/>
                </a:solidFill>
                <a:latin typeface="Franklin Gothic Demi" pitchFamily="34" charset="0"/>
              </a:rPr>
              <a:t>Allows commissioners court to designate an area, other than at the courthouse, where public sales of real property:</a:t>
            </a:r>
          </a:p>
          <a:p>
            <a:pPr marL="796925" lvl="1" indent="-339725" algn="l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Franklin Gothic Demi" pitchFamily="34" charset="0"/>
              </a:rPr>
              <a:t>under execution</a:t>
            </a:r>
          </a:p>
          <a:p>
            <a:pPr marL="796925" lvl="1" indent="-339725" algn="l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Franklin Gothic Demi" pitchFamily="34" charset="0"/>
              </a:rPr>
              <a:t>under contract lien</a:t>
            </a:r>
          </a:p>
          <a:p>
            <a:pPr marL="796925" lvl="1" indent="-339725" algn="l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Franklin Gothic Demi" pitchFamily="34" charset="0"/>
              </a:rPr>
              <a:t>under tax lien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Franklin Gothic Demi" pitchFamily="34" charset="0"/>
              </a:rPr>
              <a:t>may take place</a:t>
            </a:r>
          </a:p>
          <a:p>
            <a:pPr algn="l"/>
            <a:endParaRPr lang="en-US" sz="2400" dirty="0" smtClean="0">
              <a:solidFill>
                <a:schemeClr val="tx1"/>
              </a:solidFill>
              <a:latin typeface="Franklin Gothic Demi" pitchFamily="34" charset="0"/>
            </a:endParaRP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Franklin Gothic Demi" pitchFamily="34" charset="0"/>
              </a:rPr>
              <a:t>Location must be:</a:t>
            </a:r>
          </a:p>
          <a:p>
            <a:pPr marL="739775" lvl="1" indent="-282575" algn="l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Franklin Gothic Demi" pitchFamily="34" charset="0"/>
              </a:rPr>
              <a:t>In reasonable proximity to courthouse</a:t>
            </a:r>
          </a:p>
          <a:p>
            <a:pPr marL="739775" lvl="1" indent="-282575" algn="l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Franklin Gothic Demi" pitchFamily="34" charset="0"/>
              </a:rPr>
              <a:t>As accessible to the public as the courthouse door</a:t>
            </a:r>
          </a:p>
          <a:p>
            <a:pPr marL="739775" lvl="1" indent="-282575" algn="l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Franklin Gothic Demi" pitchFamily="34" charset="0"/>
              </a:rPr>
              <a:t>Designation must be recorded in real property records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</TotalTime>
  <Words>948</Words>
  <Application>Microsoft Office PowerPoint</Application>
  <PresentationFormat>On-screen Show (4:3)</PresentationFormat>
  <Paragraphs>85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PowerPoint Presentation</vt:lpstr>
      <vt:lpstr>HB 0680   Display of Flags Effective:  6-14-2013 PP 202.001</vt:lpstr>
      <vt:lpstr>HB 0035   Regulation of use of lots for residential purposes Effective:  6-14-2013 PP 209.015</vt:lpstr>
      <vt:lpstr>SB 0198   Drought resistant landscaping Effective:  9-1-2013 PP 202.007</vt:lpstr>
      <vt:lpstr>HB 3176   Vacancy on Board of Directors of POA Effective:  6-14-2013 PP 209.00593</vt:lpstr>
      <vt:lpstr>HB 3800   Management Certificates Effective:  9-1-2013 PP 209.004</vt:lpstr>
      <vt:lpstr>HB 0503   Contracts with POA Board Members Effective:  9-1-2013 PP 209.0052 Applies to a contract entered into on or after 9-1-2013</vt:lpstr>
      <vt:lpstr>HB 0584   Posting Notices of Foreclosure Effective:  9-1-2013 PP 51.002 </vt:lpstr>
      <vt:lpstr>HB 0699   Location of Public Sales of Real Property Effective:  10-1-2013 PP 51.002  CV 34.041  TX 34.01 </vt:lpstr>
      <vt:lpstr>SB 0630   Related to Obligations of Landlord Effective:  1-1-2014 PP 92.024 Applies to lease effective on or after 1-1-2014 </vt:lpstr>
      <vt:lpstr>SB 0946   Termination of Lease by Victim of Sexual Offense        or Stalking Effective:  1-1-2014 PP 92.016  </vt:lpstr>
      <vt:lpstr>SB 1120   Lease Obligation Following Natural Disaster Effective:  1-1-2014 PP 92.016 Applies to lease executed or renewed on or after 1-1-2014 </vt:lpstr>
      <vt:lpstr>HB 1086 Interruption of Electric Service Effective:  9-1-2013 PP 92.008 Applies to electric bill delinquent on or after 9-1-2013 </vt:lpstr>
      <vt:lpstr>HB 1772 Disconnection of utility service Effective:  1-1-2014 PP 92.302 Applies to disconnection for nonpayment  for billing period that begins on or after 9-1-2013 </vt:lpstr>
      <vt:lpstr>PowerPoint Presentation</vt:lpstr>
      <vt:lpstr>PowerPoint Presentation</vt:lpstr>
      <vt:lpstr>PowerPoint Presentation</vt:lpstr>
    </vt:vector>
  </TitlesOfParts>
  <Company>Harris County Courts @ Law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janet_marton</dc:creator>
  <cp:lastModifiedBy>Windows User</cp:lastModifiedBy>
  <cp:revision>25</cp:revision>
  <dcterms:created xsi:type="dcterms:W3CDTF">2013-07-16T16:20:14Z</dcterms:created>
  <dcterms:modified xsi:type="dcterms:W3CDTF">2013-08-22T19:39:11Z</dcterms:modified>
</cp:coreProperties>
</file>